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translate.googleusercontent.com/translate_c?depth=1&amp;hl=ta&amp;prev=search&amp;pto=aue&amp;rurl=translate.google.co.in&amp;sl=en&amp;sp=nmt4&amp;u=https://en.m.wikipedia.org/wiki/GenBank&amp;usg=ALkJrhgP_lp5-RhHvHOzvcCIiGUfiEAD5Q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7526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உயிர்தகவலியல்</a:t>
            </a:r>
            <a:r>
              <a:rPr lang="en-US" sz="3200" dirty="0" smtClean="0"/>
              <a:t> </a:t>
            </a:r>
            <a:r>
              <a:rPr lang="en-US" sz="3200" dirty="0" err="1" smtClean="0"/>
              <a:t>தரவுதளங்கள்</a:t>
            </a:r>
            <a:r>
              <a:rPr lang="en-US" sz="2000" dirty="0" smtClean="0"/>
              <a:t> 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en-US" dirty="0" err="1" smtClean="0"/>
              <a:t>முனைவர்</a:t>
            </a:r>
            <a:r>
              <a:rPr lang="en-US" dirty="0" smtClean="0"/>
              <a:t>. </a:t>
            </a:r>
            <a:r>
              <a:rPr lang="en-US" dirty="0" err="1" smtClean="0"/>
              <a:t>மா</a:t>
            </a:r>
            <a:r>
              <a:rPr lang="en-US" dirty="0" smtClean="0"/>
              <a:t>. </a:t>
            </a:r>
            <a:r>
              <a:rPr lang="en-US" dirty="0" err="1" smtClean="0"/>
              <a:t>முனியன்</a:t>
            </a:r>
            <a:endParaRPr lang="en-US" dirty="0" smtClean="0"/>
          </a:p>
          <a:p>
            <a:pPr algn="l"/>
            <a:r>
              <a:rPr lang="en-US" dirty="0" err="1" smtClean="0"/>
              <a:t>இனைப்பேராசிரியர்</a:t>
            </a:r>
            <a:endParaRPr lang="en-US" dirty="0" smtClean="0"/>
          </a:p>
          <a:p>
            <a:pPr algn="l"/>
            <a:r>
              <a:rPr lang="en-US" sz="2900" dirty="0" err="1" smtClean="0"/>
              <a:t>விலங்கியல்</a:t>
            </a:r>
            <a:r>
              <a:rPr lang="en-US" sz="2900" dirty="0" smtClean="0"/>
              <a:t> </a:t>
            </a:r>
            <a:r>
              <a:rPr lang="en-US" sz="2900" dirty="0" err="1" smtClean="0"/>
              <a:t>துறை</a:t>
            </a:r>
            <a:endParaRPr lang="en-US" sz="2900" dirty="0" smtClean="0"/>
          </a:p>
          <a:p>
            <a:pPr algn="l"/>
            <a:r>
              <a:rPr lang="en-US" dirty="0" err="1" smtClean="0"/>
              <a:t>பெரியார்</a:t>
            </a:r>
            <a:r>
              <a:rPr lang="en-US" dirty="0" smtClean="0"/>
              <a:t> </a:t>
            </a:r>
            <a:r>
              <a:rPr lang="en-US" dirty="0" err="1" smtClean="0"/>
              <a:t>அரசு</a:t>
            </a:r>
            <a:r>
              <a:rPr lang="en-US" dirty="0" smtClean="0"/>
              <a:t> </a:t>
            </a:r>
            <a:r>
              <a:rPr lang="en-US" dirty="0" err="1" smtClean="0"/>
              <a:t>கலைக்கல்லூரி</a:t>
            </a:r>
            <a:r>
              <a:rPr lang="en-US" dirty="0" smtClean="0"/>
              <a:t>, </a:t>
            </a:r>
            <a:r>
              <a:rPr lang="en-US" dirty="0" err="1" smtClean="0"/>
              <a:t>கடலூர்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உயிர்தகவலியல்</a:t>
            </a:r>
            <a:r>
              <a:rPr lang="en-US" sz="3200" dirty="0" smtClean="0"/>
              <a:t> </a:t>
            </a:r>
            <a:r>
              <a:rPr lang="en-US" sz="3200" dirty="0" err="1" smtClean="0"/>
              <a:t>என்றால்</a:t>
            </a:r>
            <a:r>
              <a:rPr lang="en-US" sz="3200" dirty="0" smtClean="0"/>
              <a:t> </a:t>
            </a:r>
            <a:r>
              <a:rPr lang="en-US" sz="3200" dirty="0" err="1" smtClean="0"/>
              <a:t>என்ன</a:t>
            </a:r>
            <a:r>
              <a:rPr lang="en-US" sz="3200" dirty="0" smtClean="0"/>
              <a:t> 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உயிர்</a:t>
            </a:r>
            <a:r>
              <a:rPr lang="en-US" b="1" dirty="0" smtClean="0"/>
              <a:t> </a:t>
            </a:r>
            <a:r>
              <a:rPr lang="en-US" b="1" dirty="0" err="1" smtClean="0"/>
              <a:t>தகவலியல்</a:t>
            </a:r>
            <a:r>
              <a:rPr lang="en-US" dirty="0" smtClean="0"/>
              <a:t> என்பது </a:t>
            </a:r>
            <a:r>
              <a:rPr lang="en-US" dirty="0" err="1" smtClean="0"/>
              <a:t>மூலக்கூறு</a:t>
            </a:r>
            <a:r>
              <a:rPr lang="en-US" dirty="0" smtClean="0"/>
              <a:t> </a:t>
            </a:r>
            <a:r>
              <a:rPr lang="en-US" dirty="0" err="1" smtClean="0"/>
              <a:t>உயிரியல்</a:t>
            </a:r>
            <a:r>
              <a:rPr lang="en-US" dirty="0" smtClean="0"/>
              <a:t> </a:t>
            </a:r>
            <a:r>
              <a:rPr lang="en-US" dirty="0" err="1" smtClean="0"/>
              <a:t>துறையில்</a:t>
            </a:r>
            <a:r>
              <a:rPr lang="en-US" dirty="0" smtClean="0"/>
              <a:t> </a:t>
            </a:r>
            <a:r>
              <a:rPr lang="en-US" dirty="0" err="1" smtClean="0"/>
              <a:t>தகவல்</a:t>
            </a:r>
            <a:r>
              <a:rPr lang="en-US" dirty="0" smtClean="0"/>
              <a:t> </a:t>
            </a:r>
            <a:r>
              <a:rPr lang="en-US" dirty="0" err="1" smtClean="0"/>
              <a:t>தொழில்நுட்பம்</a:t>
            </a:r>
            <a:r>
              <a:rPr lang="en-US" dirty="0" smtClean="0"/>
              <a:t> மற்றும் </a:t>
            </a:r>
            <a:r>
              <a:rPr lang="en-US" dirty="0" err="1" smtClean="0"/>
              <a:t>கணக்கியலைப்</a:t>
            </a:r>
            <a:r>
              <a:rPr lang="en-US" dirty="0" smtClean="0"/>
              <a:t> </a:t>
            </a:r>
            <a:r>
              <a:rPr lang="en-US" dirty="0" err="1" smtClean="0"/>
              <a:t>பயன்படுத்துவதைக்</a:t>
            </a:r>
            <a:r>
              <a:rPr lang="en-US" dirty="0" smtClean="0"/>
              <a:t> </a:t>
            </a:r>
            <a:r>
              <a:rPr lang="en-US" dirty="0" err="1" smtClean="0"/>
              <a:t>குறிக்கிறது</a:t>
            </a:r>
            <a:r>
              <a:rPr lang="en-US" dirty="0" smtClean="0"/>
              <a:t>. </a:t>
            </a:r>
          </a:p>
          <a:p>
            <a:pPr>
              <a:buNone/>
            </a:pPr>
            <a:endParaRPr lang="en-US" dirty="0" smtClean="0"/>
          </a:p>
          <a:p>
            <a:r>
              <a:rPr lang="en-US" i="1" dirty="0" err="1" smtClean="0"/>
              <a:t>பயோ</a:t>
            </a:r>
            <a:r>
              <a:rPr lang="en-US" i="1" dirty="0" smtClean="0"/>
              <a:t> </a:t>
            </a:r>
            <a:r>
              <a:rPr lang="en-US" i="1" dirty="0" err="1" smtClean="0"/>
              <a:t>இன்ஃபோமேட்டிக்ஸ்</a:t>
            </a:r>
            <a:r>
              <a:rPr lang="en-US" dirty="0" smtClean="0"/>
              <a:t> </a:t>
            </a:r>
            <a:r>
              <a:rPr lang="en-US" dirty="0" err="1" smtClean="0"/>
              <a:t>என்ற</a:t>
            </a:r>
            <a:r>
              <a:rPr lang="en-US" dirty="0" smtClean="0"/>
              <a:t> </a:t>
            </a:r>
            <a:r>
              <a:rPr lang="en-US" dirty="0" err="1" smtClean="0"/>
              <a:t>சொல்லானது</a:t>
            </a:r>
            <a:r>
              <a:rPr lang="en-US" dirty="0" smtClean="0"/>
              <a:t> 1979 </a:t>
            </a:r>
            <a:r>
              <a:rPr lang="en-US" dirty="0" err="1" smtClean="0"/>
              <a:t>ஆம்</a:t>
            </a:r>
            <a:r>
              <a:rPr lang="en-US" dirty="0" smtClean="0"/>
              <a:t> </a:t>
            </a:r>
            <a:r>
              <a:rPr lang="en-US" dirty="0" err="1" smtClean="0"/>
              <a:t>ஆண்டில்</a:t>
            </a:r>
            <a:r>
              <a:rPr lang="en-US" dirty="0" smtClean="0"/>
              <a:t> </a:t>
            </a:r>
            <a:r>
              <a:rPr lang="en-US" dirty="0" err="1" smtClean="0"/>
              <a:t>பாலின்</a:t>
            </a:r>
            <a:r>
              <a:rPr lang="en-US" dirty="0" smtClean="0"/>
              <a:t> </a:t>
            </a:r>
            <a:r>
              <a:rPr lang="en-US" dirty="0" err="1" smtClean="0"/>
              <a:t>ஹோக்வெக்</a:t>
            </a:r>
            <a:r>
              <a:rPr lang="en-US" dirty="0" smtClean="0"/>
              <a:t> </a:t>
            </a:r>
            <a:r>
              <a:rPr lang="en-US" dirty="0" err="1" smtClean="0"/>
              <a:t>என்பவரால்</a:t>
            </a:r>
            <a:r>
              <a:rPr lang="en-US" dirty="0" smtClean="0"/>
              <a:t> </a:t>
            </a:r>
            <a:r>
              <a:rPr lang="en-US" dirty="0" err="1" smtClean="0"/>
              <a:t>உயிரமைப்புகளின்</a:t>
            </a:r>
            <a:r>
              <a:rPr lang="en-US" dirty="0" smtClean="0"/>
              <a:t> </a:t>
            </a:r>
            <a:r>
              <a:rPr lang="en-US" dirty="0" err="1" smtClean="0"/>
              <a:t>தகவல்</a:t>
            </a:r>
            <a:r>
              <a:rPr lang="en-US" dirty="0" smtClean="0"/>
              <a:t> </a:t>
            </a:r>
            <a:r>
              <a:rPr lang="en-US" dirty="0" err="1" smtClean="0"/>
              <a:t>செயல்முறை</a:t>
            </a:r>
            <a:r>
              <a:rPr lang="en-US" dirty="0" smtClean="0"/>
              <a:t> </a:t>
            </a:r>
            <a:r>
              <a:rPr lang="en-US" dirty="0" err="1" smtClean="0"/>
              <a:t>குறித்த</a:t>
            </a:r>
            <a:r>
              <a:rPr lang="en-US" dirty="0" smtClean="0"/>
              <a:t> </a:t>
            </a:r>
            <a:r>
              <a:rPr lang="en-US" dirty="0" err="1" smtClean="0"/>
              <a:t>ஆய்வுக்காக</a:t>
            </a:r>
            <a:r>
              <a:rPr lang="en-US" dirty="0" smtClean="0"/>
              <a:t> </a:t>
            </a:r>
            <a:r>
              <a:rPr lang="en-US" dirty="0" err="1" smtClean="0"/>
              <a:t>உருவாக்கப்பட்டது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200" b="1" dirty="0" smtClean="0"/>
              <a:t/>
            </a:r>
            <a:br>
              <a:rPr lang="en-US" sz="2200" b="1" dirty="0" smtClean="0"/>
            </a:br>
            <a:r>
              <a:rPr lang="en-US" sz="2200" b="1" dirty="0" smtClean="0"/>
              <a:t/>
            </a:r>
            <a:br>
              <a:rPr lang="en-US" sz="2200" b="1" dirty="0" smtClean="0"/>
            </a:br>
            <a:r>
              <a:rPr lang="en-US" sz="2200" b="1" dirty="0" smtClean="0"/>
              <a:t/>
            </a:r>
            <a:br>
              <a:rPr lang="en-US" sz="2200" b="1" dirty="0" smtClean="0"/>
            </a:br>
            <a:r>
              <a:rPr lang="en-US" sz="2200" b="1" dirty="0" smtClean="0"/>
              <a:t/>
            </a:r>
            <a:br>
              <a:rPr lang="en-US" sz="2200" b="1" dirty="0" smtClean="0"/>
            </a:br>
            <a:r>
              <a:rPr lang="en-US" sz="2200" b="1" dirty="0" smtClean="0"/>
              <a:t/>
            </a:r>
            <a:br>
              <a:rPr lang="en-US" sz="2200" b="1" dirty="0" smtClean="0"/>
            </a:br>
            <a:r>
              <a:rPr lang="en-US" sz="2200" b="1" dirty="0" smtClean="0"/>
              <a:t/>
            </a:r>
            <a:br>
              <a:rPr lang="en-US" sz="2200" b="1" dirty="0" smtClean="0"/>
            </a:br>
            <a:r>
              <a:rPr lang="en-US" sz="2200" b="1" dirty="0" smtClean="0"/>
              <a:t/>
            </a:r>
            <a:br>
              <a:rPr lang="en-US" sz="2200" b="1" dirty="0" smtClean="0"/>
            </a:br>
            <a:r>
              <a:rPr lang="en-US" sz="2200" b="1" dirty="0" smtClean="0"/>
              <a:t>பயோடெக்னாலஜி தகவலுக்கான தேசிய மையம்</a:t>
            </a:r>
            <a:br>
              <a:rPr lang="en-US" sz="2200" b="1" dirty="0" smtClean="0"/>
            </a:br>
            <a:r>
              <a:rPr lang="en-US" sz="2200" b="1" dirty="0" smtClean="0"/>
              <a:t>( NATIONAL CENTER FOR BIOTECHNOLOGY INFORMATION) = NCBI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இதனுடைய</a:t>
            </a:r>
            <a:r>
              <a:rPr lang="en-US" dirty="0" smtClean="0"/>
              <a:t> சுருக்கம் என்.சி.பி.ஐ.(NCBI) </a:t>
            </a:r>
            <a:r>
              <a:rPr lang="en-US" dirty="0" err="1" smtClean="0"/>
              <a:t>என</a:t>
            </a:r>
            <a:r>
              <a:rPr lang="en-US" dirty="0" smtClean="0"/>
              <a:t> </a:t>
            </a:r>
            <a:r>
              <a:rPr lang="en-US" dirty="0" err="1" smtClean="0"/>
              <a:t>அழைக்கப்படுகிறது</a:t>
            </a:r>
            <a:endParaRPr lang="en-US" dirty="0" smtClean="0"/>
          </a:p>
          <a:p>
            <a:endParaRPr lang="en-US" dirty="0" smtClean="0"/>
          </a:p>
          <a:p>
            <a:r>
              <a:rPr lang="en-US" sz="2400" dirty="0" smtClean="0"/>
              <a:t>இது </a:t>
            </a:r>
            <a:r>
              <a:rPr lang="en-US" sz="2400" dirty="0" err="1" smtClean="0"/>
              <a:t>நவம்பர்</a:t>
            </a:r>
            <a:r>
              <a:rPr lang="en-US" sz="2400" dirty="0" smtClean="0"/>
              <a:t> 4  1988</a:t>
            </a:r>
            <a:r>
              <a:rPr lang="en-US" sz="2400" dirty="0" smtClean="0"/>
              <a:t>  நிறுவப்பட்டது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இதன்</a:t>
            </a:r>
            <a:r>
              <a:rPr lang="en-US" sz="2400" dirty="0" smtClean="0"/>
              <a:t> தலைமையகம் </a:t>
            </a:r>
            <a:r>
              <a:rPr lang="en-US" sz="2400" dirty="0" err="1" smtClean="0"/>
              <a:t>அமெரிகாவின்</a:t>
            </a:r>
            <a:r>
              <a:rPr lang="en-US" sz="2400" dirty="0" smtClean="0"/>
              <a:t> மேரிலாந்து </a:t>
            </a:r>
            <a:r>
              <a:rPr lang="en-US" sz="2400" dirty="0" err="1" smtClean="0"/>
              <a:t>மாகனத்தின்</a:t>
            </a:r>
            <a:r>
              <a:rPr lang="en-US" sz="2400" dirty="0" smtClean="0"/>
              <a:t> பெதஸ்தா </a:t>
            </a:r>
            <a:r>
              <a:rPr lang="en-US" sz="2400" dirty="0" err="1" smtClean="0"/>
              <a:t>நகரில்</a:t>
            </a:r>
            <a:r>
              <a:rPr lang="en-US" sz="2400" dirty="0" smtClean="0"/>
              <a:t> </a:t>
            </a:r>
            <a:r>
              <a:rPr lang="en-US" dirty="0" err="1" smtClean="0"/>
              <a:t>உள்ளது</a:t>
            </a:r>
            <a:endParaRPr lang="en-US" dirty="0" smtClean="0"/>
          </a:p>
          <a:p>
            <a:endParaRPr lang="en-US" dirty="0" smtClean="0"/>
          </a:p>
          <a:p>
            <a:r>
              <a:rPr lang="en-US" sz="2400" dirty="0" smtClean="0"/>
              <a:t>என்.சி.பி.ஐ</a:t>
            </a:r>
            <a:r>
              <a:rPr lang="en-US" sz="2400" dirty="0" smtClean="0"/>
              <a:t> பயோடெக்னாலஜி மற்றும் பயோமெடிசினுடன் தொடர்புடைய தொடர்ச்சியான தரவுத்தளங்களைக் </a:t>
            </a:r>
            <a:r>
              <a:rPr lang="en-US" sz="2400" dirty="0" smtClean="0"/>
              <a:t>கொண்டுள்ளது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அமெரிக்காவின்</a:t>
            </a:r>
            <a:r>
              <a:rPr lang="en-US" sz="2400" dirty="0" smtClean="0"/>
              <a:t> </a:t>
            </a:r>
            <a:r>
              <a:rPr lang="en-US" sz="2400" dirty="0" err="1" smtClean="0"/>
              <a:t>தேசியசுகாதார</a:t>
            </a:r>
            <a:r>
              <a:rPr lang="en-US" sz="2400" dirty="0" smtClean="0"/>
              <a:t> </a:t>
            </a:r>
            <a:r>
              <a:rPr lang="en-US" sz="2400" dirty="0" err="1" smtClean="0"/>
              <a:t>நிறுவனத்தின்</a:t>
            </a:r>
            <a:r>
              <a:rPr lang="en-US" sz="2400" dirty="0" smtClean="0"/>
              <a:t> (NIH), தேசிய </a:t>
            </a:r>
            <a:r>
              <a:rPr lang="en-US" sz="2400" dirty="0" err="1" smtClean="0"/>
              <a:t>மருத்துவ</a:t>
            </a:r>
            <a:r>
              <a:rPr lang="en-US" sz="2400" dirty="0" smtClean="0"/>
              <a:t> </a:t>
            </a:r>
            <a:r>
              <a:rPr lang="en-US" sz="2400" dirty="0" err="1" smtClean="0"/>
              <a:t>நூலகத்தின்</a:t>
            </a:r>
            <a:r>
              <a:rPr lang="en-US" sz="2400" dirty="0" smtClean="0"/>
              <a:t>(NLM) ஒரு </a:t>
            </a:r>
            <a:r>
              <a:rPr lang="en-US" sz="2400" dirty="0" err="1" smtClean="0"/>
              <a:t>பகுதியாகும்</a:t>
            </a:r>
            <a:endParaRPr lang="en-US" sz="2400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762001"/>
            <a:ext cx="81534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இது </a:t>
            </a:r>
            <a:r>
              <a:rPr lang="en-US" dirty="0" smtClean="0"/>
              <a:t>பயோ-இன்ஃபர்மேடிக்ஸ் கருவிகள் மற்றும் சேவைகளுக்கான முக்கியமான </a:t>
            </a:r>
            <a:r>
              <a:rPr lang="en-US" dirty="0" smtClean="0"/>
              <a:t>ஆதாரமாகும்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 </a:t>
            </a:r>
            <a:r>
              <a:rPr lang="en-US" dirty="0" smtClean="0"/>
              <a:t>1992 முதல் </a:t>
            </a:r>
            <a:r>
              <a:rPr lang="en-US" dirty="0" smtClean="0"/>
              <a:t>ஜென்பேங்க் – ன் </a:t>
            </a:r>
            <a:r>
              <a:rPr lang="en-US" dirty="0" smtClean="0"/>
              <a:t> டி.என்.ஏ வரிசை </a:t>
            </a:r>
            <a:r>
              <a:rPr lang="en-US" dirty="0" smtClean="0"/>
              <a:t>தரவுத்தளத்துக்கு கூடுதலான தகவல்களை</a:t>
            </a:r>
            <a:r>
              <a:rPr lang="en-US" dirty="0" smtClean="0"/>
              <a:t> கிடைக்கச் செய்வதற்கான பொறுப்பை என்.சி.பி.ஐ கொண்டுள்ளது  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ஒவ்வொரு </a:t>
            </a:r>
            <a:r>
              <a:rPr lang="en-US" dirty="0" smtClean="0"/>
              <a:t>உயிரினங்களுக்கும் ஒரு தனிப்பட்ட அடையாளங்காட்டியை (வகைபிரித்தல் ஐடி எண்) என்சிபிஐ ஒதுக்குகிறது. </a:t>
            </a:r>
            <a:endParaRPr lang="en-US" u="sng" dirty="0" smtClean="0"/>
          </a:p>
          <a:p>
            <a:pPr algn="just"/>
            <a:endParaRPr lang="en-US" u="sng" dirty="0" smtClean="0"/>
          </a:p>
          <a:p>
            <a:pPr algn="just"/>
            <a:r>
              <a:rPr lang="en-US" dirty="0" smtClean="0"/>
              <a:t> </a:t>
            </a:r>
            <a:r>
              <a:rPr lang="en-US" dirty="0" smtClean="0"/>
              <a:t>இணைய உலாவிகள் மூலமாகவோ அல்லது FTP மூலமாகவோ கிடைக்கும் மென்பொருள் கருவிகளை NCBI கொண்டுள்ளது. </a:t>
            </a:r>
            <a:endParaRPr lang="en-US" dirty="0" smtClean="0"/>
          </a:p>
          <a:p>
            <a:pPr algn="just"/>
            <a:r>
              <a:rPr lang="en-US" dirty="0" smtClean="0"/>
              <a:t> </a:t>
            </a:r>
            <a:endParaRPr lang="en-US" dirty="0" smtClean="0"/>
          </a:p>
          <a:p>
            <a:pPr algn="just"/>
            <a:r>
              <a:rPr lang="en-US" dirty="0" smtClean="0"/>
              <a:t>எடுத்துக்காட்டாக</a:t>
            </a:r>
            <a:r>
              <a:rPr lang="en-US" dirty="0" smtClean="0"/>
              <a:t>, BLAST என்பது ஒரு வரிசை ஒற்றுமை தேடல் நிரலாகும். ஜென்பேங்க் </a:t>
            </a:r>
            <a:r>
              <a:rPr lang="en-US" dirty="0" smtClean="0"/>
              <a:t>–ன் டி.என்.ஏ </a:t>
            </a:r>
            <a:r>
              <a:rPr lang="en-US" dirty="0" smtClean="0"/>
              <a:t>தரவுத்தளத்திற்கு எதிராக 15 வினாடிகளுக்குள் வரிசை ஒப்பீடுகளை BLAST செய்ய முடியும்.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5575565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atha" pitchFamily="34" charset="0"/>
              <a:ea typeface="Times New Roman" pitchFamily="18" charset="0"/>
              <a:cs typeface="Lath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1" dirty="0" smtClean="0">
              <a:latin typeface="Latha" pitchFamily="34" charset="0"/>
              <a:ea typeface="Times New Roman" pitchFamily="18" charset="0"/>
              <a:cs typeface="Lath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atha" pitchFamily="34" charset="0"/>
              <a:ea typeface="Times New Roman" pitchFamily="18" charset="0"/>
              <a:cs typeface="Lath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Latha" pitchFamily="34" charset="0"/>
                <a:ea typeface="Times New Roman" pitchFamily="18" charset="0"/>
                <a:cs typeface="Latha" pitchFamily="34" charset="0"/>
              </a:rPr>
              <a:t>	</a:t>
            </a:r>
            <a:r>
              <a:rPr lang="en-US" sz="2000" b="1" dirty="0" smtClean="0">
                <a:latin typeface="Latha" pitchFamily="34" charset="0"/>
                <a:ea typeface="Times New Roman" pitchFamily="18" charset="0"/>
                <a:cs typeface="Latha" pitchFamily="34" charset="0"/>
              </a:rPr>
              <a:t>		</a:t>
            </a:r>
            <a:r>
              <a:rPr lang="en-US" sz="2000" b="1" dirty="0" err="1" smtClean="0">
                <a:latin typeface="Latha" pitchFamily="34" charset="0"/>
                <a:ea typeface="Times New Roman" pitchFamily="18" charset="0"/>
                <a:cs typeface="Latha" pitchFamily="34" charset="0"/>
              </a:rPr>
              <a:t>ஜீ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ன்</a:t>
            </a:r>
            <a:r>
              <a:rPr kumimoji="0" lang="en-US" sz="20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வங்கி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(</a:t>
            </a:r>
            <a:r>
              <a:rPr kumimoji="0" lang="en-US" sz="20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GenBank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)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atha" pitchFamily="34" charset="0"/>
              <a:ea typeface="Times New Roman" pitchFamily="18" charset="0"/>
              <a:cs typeface="Lath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447800"/>
            <a:ext cx="9144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u="sng" dirty="0" smtClean="0"/>
          </a:p>
          <a:p>
            <a:r>
              <a:rPr lang="en-US" b="1" u="sng" dirty="0" err="1" smtClean="0"/>
              <a:t>ஜீன்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வங்கியில்</a:t>
            </a:r>
            <a:r>
              <a:rPr lang="en-US" b="1" u="sng" dirty="0" smtClean="0"/>
              <a:t> </a:t>
            </a:r>
            <a:r>
              <a:rPr lang="en-US" u="sng" dirty="0" err="1" smtClean="0"/>
              <a:t>நியூக்ளியோடைடு</a:t>
            </a:r>
            <a:r>
              <a:rPr lang="en-US" dirty="0" smtClean="0"/>
              <a:t> </a:t>
            </a:r>
            <a:r>
              <a:rPr lang="en-US" dirty="0" err="1" smtClean="0"/>
              <a:t>தொடர்</a:t>
            </a:r>
            <a:r>
              <a:rPr lang="en-US" dirty="0" smtClean="0"/>
              <a:t> </a:t>
            </a:r>
            <a:r>
              <a:rPr lang="en-US" u="sng" dirty="0" smtClean="0"/>
              <a:t>வரிசை </a:t>
            </a:r>
            <a:r>
              <a:rPr lang="en-US" u="sng" dirty="0" err="1" smtClean="0"/>
              <a:t>தகவல்கள்</a:t>
            </a:r>
            <a:r>
              <a:rPr lang="en-US" u="sng" dirty="0" smtClean="0"/>
              <a:t>, </a:t>
            </a:r>
            <a:r>
              <a:rPr lang="en-US" dirty="0" err="1" smtClean="0"/>
              <a:t>உரைவிளக்கம்</a:t>
            </a:r>
            <a:r>
              <a:rPr lang="en-US" u="sng" dirty="0" smtClean="0"/>
              <a:t> </a:t>
            </a:r>
            <a:r>
              <a:rPr lang="en-US" dirty="0" err="1" smtClean="0"/>
              <a:t>சேகரிப்பு</a:t>
            </a:r>
            <a:r>
              <a:rPr lang="en-US" dirty="0" smtClean="0"/>
              <a:t> மற்றும் </a:t>
            </a:r>
            <a:r>
              <a:rPr lang="en-US" dirty="0" err="1" smtClean="0"/>
              <a:t>அவற்றின்</a:t>
            </a:r>
            <a:r>
              <a:rPr lang="en-US" dirty="0" smtClean="0"/>
              <a:t> </a:t>
            </a:r>
            <a:r>
              <a:rPr lang="en-US" u="sng" dirty="0" err="1" smtClean="0"/>
              <a:t>புரதம்</a:t>
            </a:r>
            <a:r>
              <a:rPr lang="en-US" dirty="0" smtClean="0"/>
              <a:t> </a:t>
            </a:r>
            <a:r>
              <a:rPr lang="en-US" dirty="0" err="1" smtClean="0"/>
              <a:t>மொழிபெயர்ப்பு</a:t>
            </a:r>
            <a:r>
              <a:rPr lang="en-US" dirty="0" smtClean="0"/>
              <a:t> </a:t>
            </a:r>
            <a:r>
              <a:rPr lang="en-US" dirty="0" err="1" smtClean="0"/>
              <a:t>ஆகிய</a:t>
            </a:r>
            <a:r>
              <a:rPr lang="en-US" dirty="0" smtClean="0"/>
              <a:t> </a:t>
            </a:r>
            <a:r>
              <a:rPr lang="en-US" dirty="0" err="1" smtClean="0"/>
              <a:t>அனைத்தும்</a:t>
            </a:r>
            <a:r>
              <a:rPr lang="en-US" dirty="0" smtClean="0"/>
              <a:t> </a:t>
            </a:r>
            <a:r>
              <a:rPr lang="en-US" dirty="0" err="1" smtClean="0"/>
              <a:t>பகிரங்கமாக</a:t>
            </a:r>
            <a:r>
              <a:rPr lang="en-US" dirty="0" smtClean="0"/>
              <a:t> கிடைக்கும்.</a:t>
            </a:r>
          </a:p>
          <a:p>
            <a:endParaRPr lang="en-US" dirty="0" smtClean="0"/>
          </a:p>
          <a:p>
            <a:r>
              <a:rPr lang="en-US" dirty="0" smtClean="0"/>
              <a:t>இது 1982 </a:t>
            </a:r>
            <a:r>
              <a:rPr lang="en-US" dirty="0" err="1" smtClean="0"/>
              <a:t>ல்</a:t>
            </a:r>
            <a:r>
              <a:rPr lang="en-US" dirty="0" smtClean="0"/>
              <a:t> </a:t>
            </a:r>
            <a:r>
              <a:rPr lang="en-US" dirty="0" err="1" smtClean="0"/>
              <a:t>தொடங்கப்பட்டது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இது </a:t>
            </a:r>
            <a:r>
              <a:rPr lang="en-US" dirty="0" err="1" smtClean="0"/>
              <a:t>உலக</a:t>
            </a:r>
            <a:r>
              <a:rPr lang="en-US" dirty="0" smtClean="0"/>
              <a:t> </a:t>
            </a:r>
            <a:r>
              <a:rPr lang="en-US" dirty="0" err="1" smtClean="0"/>
              <a:t>நியுக்ளியோடைடு</a:t>
            </a:r>
            <a:r>
              <a:rPr lang="en-US" dirty="0" smtClean="0"/>
              <a:t> வரிசை </a:t>
            </a:r>
            <a:r>
              <a:rPr lang="en-US" dirty="0" err="1" smtClean="0"/>
              <a:t>தரவுதள</a:t>
            </a:r>
            <a:r>
              <a:rPr lang="en-US" dirty="0" smtClean="0"/>
              <a:t> </a:t>
            </a:r>
            <a:r>
              <a:rPr lang="en-US" dirty="0" err="1" smtClean="0"/>
              <a:t>ஒருங்கிணைப்பகத்தின்</a:t>
            </a:r>
            <a:r>
              <a:rPr lang="en-US" dirty="0" smtClean="0"/>
              <a:t> ( International </a:t>
            </a:r>
            <a:r>
              <a:rPr lang="en-US" dirty="0" err="1" smtClean="0"/>
              <a:t>neucleotide</a:t>
            </a:r>
            <a:r>
              <a:rPr lang="en-US" dirty="0" smtClean="0"/>
              <a:t> sequence database Collaboration- INSDC) </a:t>
            </a:r>
            <a:r>
              <a:rPr lang="en-US" dirty="0" err="1" smtClean="0"/>
              <a:t>ஒருபகுதியாகும்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28600" y="4191000"/>
            <a:ext cx="8382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ஜீன்பேங்க்</a:t>
            </a:r>
            <a:r>
              <a:rPr lang="en-US" dirty="0" smtClean="0"/>
              <a:t> </a:t>
            </a:r>
            <a:r>
              <a:rPr lang="en-US" dirty="0" smtClean="0"/>
              <a:t>மற்றும் </a:t>
            </a:r>
            <a:r>
              <a:rPr lang="en-US" dirty="0" err="1" smtClean="0"/>
              <a:t>அதன்</a:t>
            </a:r>
            <a:r>
              <a:rPr lang="en-US" dirty="0" smtClean="0"/>
              <a:t> </a:t>
            </a:r>
            <a:r>
              <a:rPr lang="en-US" dirty="0" err="1" smtClean="0"/>
              <a:t>கூட்டுப்பணியாளர்கள்</a:t>
            </a:r>
            <a:r>
              <a:rPr lang="en-US" dirty="0" smtClean="0"/>
              <a:t> </a:t>
            </a:r>
            <a:r>
              <a:rPr lang="en-US" dirty="0" err="1" smtClean="0"/>
              <a:t>உலகெங்கிலும்</a:t>
            </a:r>
            <a:r>
              <a:rPr lang="en-US" dirty="0" smtClean="0"/>
              <a:t> </a:t>
            </a:r>
            <a:r>
              <a:rPr lang="en-US" dirty="0" err="1" smtClean="0"/>
              <a:t>உள்ள</a:t>
            </a:r>
            <a:r>
              <a:rPr lang="en-US" dirty="0" smtClean="0"/>
              <a:t> </a:t>
            </a:r>
            <a:r>
              <a:rPr lang="en-US" dirty="0" err="1" smtClean="0"/>
              <a:t>ஆய்வகங்களில்</a:t>
            </a:r>
            <a:r>
              <a:rPr lang="en-US" dirty="0" smtClean="0"/>
              <a:t> </a:t>
            </a:r>
            <a:r>
              <a:rPr lang="en-US" dirty="0" err="1" smtClean="0"/>
              <a:t>தயாரிக்கப்பட்ட</a:t>
            </a:r>
            <a:r>
              <a:rPr lang="en-US" dirty="0" smtClean="0"/>
              <a:t> </a:t>
            </a:r>
            <a:r>
              <a:rPr lang="en-US" dirty="0" err="1" smtClean="0"/>
              <a:t>காட்சிகளை</a:t>
            </a:r>
            <a:r>
              <a:rPr lang="en-US" dirty="0" smtClean="0"/>
              <a:t> 100,000 </a:t>
            </a:r>
            <a:r>
              <a:rPr lang="en-US" dirty="0" err="1" smtClean="0"/>
              <a:t>க்கும்</a:t>
            </a:r>
            <a:r>
              <a:rPr lang="en-US" dirty="0" smtClean="0"/>
              <a:t> </a:t>
            </a:r>
            <a:r>
              <a:rPr lang="en-US" dirty="0" err="1" smtClean="0"/>
              <a:t>மேற்பட்ட</a:t>
            </a:r>
            <a:r>
              <a:rPr lang="en-US" dirty="0" smtClean="0"/>
              <a:t> </a:t>
            </a:r>
            <a:r>
              <a:rPr lang="en-US" dirty="0" err="1" smtClean="0"/>
              <a:t>தனித்துவமான</a:t>
            </a:r>
            <a:r>
              <a:rPr lang="en-US" dirty="0" smtClean="0"/>
              <a:t> </a:t>
            </a:r>
            <a:r>
              <a:rPr lang="en-US" u="sng" dirty="0" err="1" smtClean="0"/>
              <a:t>உயிரினங்களிலிருந்து</a:t>
            </a:r>
            <a:r>
              <a:rPr lang="en-US" u="sng" dirty="0" smtClean="0"/>
              <a:t> </a:t>
            </a:r>
            <a:r>
              <a:rPr lang="en-US" dirty="0" err="1" smtClean="0"/>
              <a:t>பெறுகின்றனர்</a:t>
            </a:r>
            <a:r>
              <a:rPr lang="en-US" dirty="0" smtClean="0"/>
              <a:t> </a:t>
            </a:r>
            <a:r>
              <a:rPr lang="en-US" dirty="0" smtClean="0"/>
              <a:t>.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அசல்</a:t>
            </a:r>
            <a:r>
              <a:rPr lang="en-US" dirty="0" smtClean="0"/>
              <a:t> </a:t>
            </a:r>
            <a:r>
              <a:rPr lang="en-US" dirty="0" err="1" smtClean="0"/>
              <a:t>காட்சிகளை</a:t>
            </a:r>
            <a:r>
              <a:rPr lang="en-US" dirty="0" smtClean="0"/>
              <a:t> </a:t>
            </a:r>
            <a:r>
              <a:rPr lang="en-US" dirty="0" err="1" smtClean="0"/>
              <a:t>மட்டுமே</a:t>
            </a:r>
            <a:r>
              <a:rPr lang="en-US" dirty="0" smtClean="0"/>
              <a:t> </a:t>
            </a:r>
            <a:r>
              <a:rPr lang="en-US" dirty="0" err="1" smtClean="0"/>
              <a:t>ஜீன்பேங்கில்</a:t>
            </a:r>
            <a:r>
              <a:rPr lang="en-US" dirty="0" smtClean="0"/>
              <a:t> </a:t>
            </a:r>
            <a:r>
              <a:rPr lang="en-US" dirty="0" err="1" smtClean="0"/>
              <a:t>சமர்ப்பிக்க</a:t>
            </a:r>
            <a:r>
              <a:rPr lang="en-US" dirty="0" smtClean="0"/>
              <a:t> முடியும்.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ஒரு </a:t>
            </a:r>
            <a:r>
              <a:rPr lang="en-US" dirty="0" smtClean="0"/>
              <a:t>வரிசை </a:t>
            </a:r>
            <a:r>
              <a:rPr lang="en-US" dirty="0" err="1" smtClean="0"/>
              <a:t>சமர்ப்பிப்பைப்</a:t>
            </a:r>
            <a:r>
              <a:rPr lang="en-US" dirty="0" smtClean="0"/>
              <a:t> </a:t>
            </a:r>
            <a:r>
              <a:rPr lang="en-US" dirty="0" err="1" smtClean="0"/>
              <a:t>பெற்றதும்</a:t>
            </a:r>
            <a:r>
              <a:rPr lang="en-US" dirty="0" smtClean="0"/>
              <a:t>, </a:t>
            </a:r>
            <a:r>
              <a:rPr lang="en-US" dirty="0" err="1" smtClean="0"/>
              <a:t>ஜீன்பேங்க்</a:t>
            </a:r>
            <a:r>
              <a:rPr lang="en-US" dirty="0" smtClean="0"/>
              <a:t> </a:t>
            </a:r>
            <a:r>
              <a:rPr lang="en-US" dirty="0" err="1" smtClean="0"/>
              <a:t>ஊழியர்கள்</a:t>
            </a:r>
            <a:r>
              <a:rPr lang="en-US" dirty="0" smtClean="0"/>
              <a:t> </a:t>
            </a:r>
            <a:r>
              <a:rPr lang="en-US" dirty="0" err="1" smtClean="0"/>
              <a:t>தரவின்</a:t>
            </a:r>
            <a:r>
              <a:rPr lang="en-US" dirty="0" smtClean="0"/>
              <a:t> </a:t>
            </a:r>
            <a:r>
              <a:rPr lang="en-US" dirty="0" err="1" smtClean="0"/>
              <a:t>அசல்</a:t>
            </a:r>
            <a:r>
              <a:rPr lang="en-US" dirty="0" smtClean="0"/>
              <a:t> </a:t>
            </a:r>
            <a:r>
              <a:rPr lang="en-US" dirty="0" err="1" smtClean="0"/>
              <a:t>தன்மையை</a:t>
            </a:r>
            <a:r>
              <a:rPr lang="en-US" dirty="0" smtClean="0"/>
              <a:t> </a:t>
            </a:r>
            <a:r>
              <a:rPr lang="en-US" dirty="0" err="1" smtClean="0"/>
              <a:t>ஆராய்ந்து</a:t>
            </a:r>
            <a:r>
              <a:rPr lang="en-US" dirty="0" smtClean="0"/>
              <a:t> </a:t>
            </a:r>
            <a:r>
              <a:rPr lang="en-US" dirty="0" err="1" smtClean="0"/>
              <a:t>வரிசைக்கு</a:t>
            </a:r>
            <a:r>
              <a:rPr lang="en-US" dirty="0" smtClean="0"/>
              <a:t> ஒரு </a:t>
            </a:r>
            <a:r>
              <a:rPr lang="en-US" u="sng" dirty="0" err="1" smtClean="0"/>
              <a:t>அணுகல்</a:t>
            </a:r>
            <a:r>
              <a:rPr lang="en-US" u="sng" dirty="0" smtClean="0"/>
              <a:t> </a:t>
            </a:r>
            <a:r>
              <a:rPr lang="en-US" u="sng" dirty="0" err="1" smtClean="0"/>
              <a:t>எண்ணை</a:t>
            </a:r>
            <a:r>
              <a:rPr lang="en-US" u="sng" dirty="0" smtClean="0"/>
              <a:t> (ID) </a:t>
            </a:r>
            <a:r>
              <a:rPr lang="en-US" dirty="0" err="1" smtClean="0"/>
              <a:t>ஒதுக்கி</a:t>
            </a:r>
            <a:r>
              <a:rPr lang="en-US" dirty="0" smtClean="0"/>
              <a:t>, </a:t>
            </a:r>
            <a:r>
              <a:rPr lang="en-US" dirty="0" err="1" smtClean="0"/>
              <a:t>தர</a:t>
            </a:r>
            <a:r>
              <a:rPr lang="en-US" dirty="0" smtClean="0"/>
              <a:t> </a:t>
            </a:r>
            <a:r>
              <a:rPr lang="en-US" dirty="0" err="1" smtClean="0"/>
              <a:t>உத்தரவாத</a:t>
            </a:r>
            <a:r>
              <a:rPr lang="en-US" dirty="0" smtClean="0"/>
              <a:t> </a:t>
            </a:r>
            <a:r>
              <a:rPr lang="en-US" dirty="0" err="1" smtClean="0"/>
              <a:t>சோதனைகளைச்</a:t>
            </a:r>
            <a:r>
              <a:rPr lang="en-US" dirty="0" smtClean="0"/>
              <a:t> </a:t>
            </a:r>
            <a:r>
              <a:rPr lang="en-US" dirty="0" err="1" smtClean="0"/>
              <a:t>செய்கிறார்கள்</a:t>
            </a:r>
            <a:r>
              <a:rPr lang="en-US" dirty="0" smtClean="0"/>
              <a:t>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சமர்ப்பிப்புகள்</a:t>
            </a:r>
            <a:r>
              <a:rPr lang="en-US" dirty="0" smtClean="0"/>
              <a:t> </a:t>
            </a:r>
            <a:r>
              <a:rPr lang="en-US" dirty="0" err="1" smtClean="0"/>
              <a:t>பின்னர்</a:t>
            </a:r>
            <a:r>
              <a:rPr lang="en-US" dirty="0" smtClean="0"/>
              <a:t> </a:t>
            </a:r>
            <a:r>
              <a:rPr lang="en-US" dirty="0" err="1" smtClean="0"/>
              <a:t>பொது</a:t>
            </a:r>
            <a:r>
              <a:rPr lang="en-US" dirty="0" smtClean="0"/>
              <a:t> </a:t>
            </a:r>
            <a:r>
              <a:rPr lang="en-US" dirty="0" err="1" smtClean="0"/>
              <a:t>தரவுத்தளத்தில்</a:t>
            </a:r>
            <a:r>
              <a:rPr lang="en-US" dirty="0" smtClean="0"/>
              <a:t> </a:t>
            </a:r>
            <a:r>
              <a:rPr lang="en-US" dirty="0" err="1" smtClean="0"/>
              <a:t>வெளியிடப்படுகின்றன</a:t>
            </a:r>
            <a:r>
              <a:rPr lang="en-US" dirty="0" smtClean="0"/>
              <a:t>,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ஜீன்பேங்க்</a:t>
            </a:r>
            <a:r>
              <a:rPr lang="en-US" dirty="0" smtClean="0"/>
              <a:t> </a:t>
            </a:r>
            <a:r>
              <a:rPr lang="en-US" dirty="0" err="1" smtClean="0"/>
              <a:t>நேரடி</a:t>
            </a:r>
            <a:r>
              <a:rPr lang="en-US" dirty="0" smtClean="0"/>
              <a:t> </a:t>
            </a:r>
            <a:r>
              <a:rPr lang="en-US" dirty="0" err="1" smtClean="0"/>
              <a:t>சமர்ப்பிப்புக்</a:t>
            </a:r>
            <a:r>
              <a:rPr lang="en-US" dirty="0" smtClean="0"/>
              <a:t> </a:t>
            </a:r>
            <a:r>
              <a:rPr lang="en-US" dirty="0" err="1" smtClean="0"/>
              <a:t>குழு</a:t>
            </a:r>
            <a:r>
              <a:rPr lang="en-US" dirty="0" smtClean="0"/>
              <a:t> </a:t>
            </a:r>
            <a:r>
              <a:rPr lang="en-US" dirty="0" err="1" smtClean="0"/>
              <a:t>முழுமையான</a:t>
            </a:r>
            <a:r>
              <a:rPr lang="en-US" dirty="0" smtClean="0"/>
              <a:t> </a:t>
            </a:r>
            <a:r>
              <a:rPr lang="en-US" dirty="0" err="1" smtClean="0"/>
              <a:t>நுண்ணுயிர்</a:t>
            </a:r>
            <a:r>
              <a:rPr lang="en-US" dirty="0" smtClean="0"/>
              <a:t> </a:t>
            </a:r>
            <a:r>
              <a:rPr lang="en-US" dirty="0" err="1" smtClean="0"/>
              <a:t>மரபணு</a:t>
            </a:r>
            <a:r>
              <a:rPr lang="en-US" dirty="0" smtClean="0"/>
              <a:t> </a:t>
            </a:r>
            <a:r>
              <a:rPr lang="en-US" dirty="0" err="1" smtClean="0"/>
              <a:t>வரிசைகளையும்</a:t>
            </a:r>
            <a:r>
              <a:rPr lang="en-US" dirty="0" smtClean="0"/>
              <a:t> </a:t>
            </a:r>
            <a:r>
              <a:rPr lang="en-US" dirty="0" err="1" smtClean="0"/>
              <a:t>செயலாக்குகிறது</a:t>
            </a:r>
            <a:r>
              <a:rPr lang="en-US" dirty="0" smtClean="0"/>
              <a:t>.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1989 </a:t>
            </a:r>
            <a:r>
              <a:rPr lang="en-US" dirty="0" smtClean="0"/>
              <a:t>முதல் 1992 </a:t>
            </a:r>
            <a:r>
              <a:rPr lang="en-US" dirty="0" err="1" smtClean="0"/>
              <a:t>வரை</a:t>
            </a:r>
            <a:r>
              <a:rPr lang="en-US" dirty="0" smtClean="0"/>
              <a:t>, </a:t>
            </a:r>
            <a:r>
              <a:rPr lang="en-US" dirty="0" err="1" smtClean="0"/>
              <a:t>ஜீன்பேங்க்</a:t>
            </a:r>
            <a:r>
              <a:rPr lang="en-US" dirty="0" smtClean="0"/>
              <a:t> </a:t>
            </a:r>
            <a:r>
              <a:rPr lang="en-US" dirty="0" err="1" smtClean="0"/>
              <a:t>திட்டம்</a:t>
            </a:r>
            <a:r>
              <a:rPr lang="en-US" dirty="0" smtClean="0"/>
              <a:t> </a:t>
            </a:r>
            <a:r>
              <a:rPr lang="en-US" dirty="0" err="1" smtClean="0"/>
              <a:t>புதிதாக</a:t>
            </a:r>
            <a:r>
              <a:rPr lang="en-US" dirty="0" smtClean="0"/>
              <a:t> </a:t>
            </a:r>
            <a:r>
              <a:rPr lang="en-US" dirty="0" err="1" smtClean="0"/>
              <a:t>உருவாக்கப்பட்ட</a:t>
            </a:r>
            <a:r>
              <a:rPr lang="en-US" dirty="0" smtClean="0"/>
              <a:t> பயோடெக்னாலஜி தகவலுக்கான தேசிய </a:t>
            </a:r>
            <a:r>
              <a:rPr lang="en-US" dirty="0" err="1" smtClean="0"/>
              <a:t>மையத்திற்கு</a:t>
            </a:r>
            <a:r>
              <a:rPr lang="en-US" dirty="0" smtClean="0"/>
              <a:t> </a:t>
            </a:r>
            <a:r>
              <a:rPr lang="en-US" dirty="0" err="1" smtClean="0"/>
              <a:t>மாற்றப்பட்டது</a:t>
            </a:r>
            <a:r>
              <a:rPr lang="en-US" dirty="0" smtClean="0"/>
              <a:t>.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1982 </a:t>
            </a:r>
            <a:r>
              <a:rPr lang="en-US" dirty="0" smtClean="0"/>
              <a:t>முதல் </a:t>
            </a:r>
            <a:r>
              <a:rPr lang="en-US" dirty="0" err="1" smtClean="0"/>
              <a:t>தற்போது</a:t>
            </a:r>
            <a:r>
              <a:rPr lang="en-US" dirty="0" smtClean="0"/>
              <a:t> </a:t>
            </a:r>
            <a:r>
              <a:rPr lang="en-US" dirty="0" err="1" smtClean="0"/>
              <a:t>வரை</a:t>
            </a:r>
            <a:r>
              <a:rPr lang="en-US" dirty="0" smtClean="0"/>
              <a:t>, </a:t>
            </a:r>
            <a:r>
              <a:rPr lang="en-US" dirty="0" err="1" smtClean="0"/>
              <a:t>ஜீன்பேங்கில்</a:t>
            </a:r>
            <a:r>
              <a:rPr lang="en-US" dirty="0" smtClean="0"/>
              <a:t> </a:t>
            </a:r>
            <a:r>
              <a:rPr lang="en-US" dirty="0" err="1" smtClean="0"/>
              <a:t>உள்ள</a:t>
            </a:r>
            <a:r>
              <a:rPr lang="en-US" dirty="0" smtClean="0"/>
              <a:t> </a:t>
            </a:r>
            <a:r>
              <a:rPr lang="en-US" dirty="0" err="1" smtClean="0"/>
              <a:t>தளங்களின்</a:t>
            </a:r>
            <a:r>
              <a:rPr lang="en-US" dirty="0" smtClean="0"/>
              <a:t> </a:t>
            </a:r>
            <a:r>
              <a:rPr lang="en-US" dirty="0" err="1" smtClean="0"/>
              <a:t>எண்ணிக்கை</a:t>
            </a:r>
            <a:r>
              <a:rPr lang="en-US" dirty="0" smtClean="0"/>
              <a:t> </a:t>
            </a:r>
            <a:r>
              <a:rPr lang="en-US" dirty="0" err="1" smtClean="0"/>
              <a:t>ஏறக்குறைய</a:t>
            </a:r>
            <a:r>
              <a:rPr lang="en-US" dirty="0" smtClean="0"/>
              <a:t> ஒவ்வொரு 18 </a:t>
            </a:r>
            <a:r>
              <a:rPr lang="en-US" dirty="0" err="1" smtClean="0"/>
              <a:t>மாதங்களுக்கும்</a:t>
            </a:r>
            <a:r>
              <a:rPr lang="en-US" dirty="0" smtClean="0"/>
              <a:t> </a:t>
            </a:r>
            <a:r>
              <a:rPr lang="en-US" dirty="0" err="1" smtClean="0"/>
              <a:t>இரட்டிப்பாகியுள்ளது</a:t>
            </a:r>
            <a:r>
              <a:rPr lang="en-US" dirty="0" smtClean="0"/>
              <a:t>" </a:t>
            </a:r>
            <a:r>
              <a:rPr lang="en-US" dirty="0" err="1" smtClean="0"/>
              <a:t>என்று</a:t>
            </a:r>
            <a:r>
              <a:rPr lang="en-US" dirty="0" smtClean="0"/>
              <a:t> </a:t>
            </a:r>
            <a:r>
              <a:rPr lang="en-US" dirty="0" err="1" smtClean="0"/>
              <a:t>கூறுகிறது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609600"/>
          <a:ext cx="8229600" cy="6115107"/>
        </p:xfrm>
        <a:graphic>
          <a:graphicData uri="http://schemas.openxmlformats.org/drawingml/2006/table">
            <a:tbl>
              <a:tblPr/>
              <a:tblGrid>
                <a:gridCol w="4151871"/>
                <a:gridCol w="4077729"/>
              </a:tblGrid>
              <a:tr h="258073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Latha"/>
                          <a:ea typeface="Times New Roman"/>
                          <a:cs typeface="Times New Roman"/>
                        </a:rPr>
                        <a:t>              </a:t>
                      </a:r>
                      <a:r>
                        <a:rPr lang="en-US" sz="1400" b="1" dirty="0" err="1" smtClean="0">
                          <a:latin typeface="Latha"/>
                          <a:ea typeface="Times New Roman"/>
                          <a:cs typeface="Times New Roman"/>
                        </a:rPr>
                        <a:t>ஜென்பேங்கில்</a:t>
                      </a:r>
                      <a:r>
                        <a:rPr lang="en-US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latin typeface="Latha"/>
                          <a:ea typeface="Times New Roman"/>
                          <a:cs typeface="Times New Roman"/>
                        </a:rPr>
                        <a:t>சிறந்த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latin typeface="Latha"/>
                          <a:ea typeface="Times New Roman"/>
                          <a:cs typeface="Times New Roman"/>
                        </a:rPr>
                        <a:t>உயிரினங்கள்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US" sz="1400" b="1" dirty="0" err="1">
                          <a:latin typeface="Latha"/>
                          <a:ea typeface="Times New Roman"/>
                          <a:cs typeface="Times New Roman"/>
                        </a:rPr>
                        <a:t>வெளியீடு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 191) </a:t>
                      </a:r>
                      <a:r>
                        <a:rPr lang="en-US" sz="1400" u="sng" dirty="0">
                          <a:solidFill>
                            <a:srgbClr val="6B4BA1"/>
                          </a:solidFill>
                          <a:latin typeface="inherit"/>
                          <a:ea typeface="Times New Roman"/>
                          <a:cs typeface="Times New Roman"/>
                          <a:hlinkClick r:id="rId2"/>
                        </a:rPr>
                        <a:t>[9]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89" marR="19389" marT="19389" marB="1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80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latin typeface="Latha"/>
                          <a:ea typeface="Times New Roman"/>
                          <a:cs typeface="Times New Roman"/>
                        </a:rPr>
                        <a:t>உயிரினம்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89" marR="19389" marT="19389" marB="1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none" dirty="0" smtClean="0">
                          <a:solidFill>
                            <a:srgbClr val="6B4BA1"/>
                          </a:solidFill>
                          <a:latin typeface="Latha"/>
                          <a:ea typeface="Times New Roman"/>
                          <a:cs typeface="Times New Roman"/>
                        </a:rPr>
                        <a:t>                  </a:t>
                      </a:r>
                      <a:r>
                        <a:rPr lang="en-US" sz="1400" b="1" u="none" dirty="0" err="1" smtClean="0">
                          <a:solidFill>
                            <a:srgbClr val="6B4BA1"/>
                          </a:solidFill>
                          <a:latin typeface="Latha"/>
                          <a:ea typeface="Times New Roman"/>
                          <a:cs typeface="Times New Roman"/>
                        </a:rPr>
                        <a:t>அடிப்படை</a:t>
                      </a:r>
                      <a:r>
                        <a:rPr lang="en-US" sz="1400" b="1" u="none" dirty="0" smtClean="0">
                          <a:solidFill>
                            <a:srgbClr val="6B4BA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u="none" dirty="0" err="1">
                          <a:solidFill>
                            <a:srgbClr val="6B4BA1"/>
                          </a:solidFill>
                          <a:latin typeface="Latha"/>
                          <a:ea typeface="Times New Roman"/>
                          <a:cs typeface="Times New Roman"/>
                        </a:rPr>
                        <a:t>ஜோடிகள்</a:t>
                      </a:r>
                      <a:endParaRPr lang="en-US" sz="1400" u="none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89" marR="19389" marT="19389" marB="1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CF0"/>
                    </a:solidFill>
                  </a:tcPr>
                </a:tc>
              </a:tr>
              <a:tr h="2580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 err="1">
                          <a:latin typeface="Latha"/>
                          <a:ea typeface="Times New Roman"/>
                          <a:cs typeface="Times New Roman"/>
                        </a:rPr>
                        <a:t>ஹோமோ</a:t>
                      </a:r>
                      <a:r>
                        <a:rPr lang="en-US" sz="1400" i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i="1" dirty="0" err="1">
                          <a:latin typeface="Latha"/>
                          <a:ea typeface="Times New Roman"/>
                          <a:cs typeface="Times New Roman"/>
                        </a:rPr>
                        <a:t>சேபியன்ஸ்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89" marR="19389" marT="19389" marB="1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inherit"/>
                          <a:ea typeface="Times New Roman"/>
                          <a:cs typeface="Times New Roman"/>
                        </a:rPr>
                        <a:t>1.6310774187 × 10</a:t>
                      </a:r>
                      <a:r>
                        <a:rPr lang="en-US" sz="1400" baseline="30000" dirty="0">
                          <a:latin typeface="inherit"/>
                          <a:ea typeface="Times New Roman"/>
                          <a:cs typeface="Times New Roman"/>
                        </a:rPr>
                        <a:t> 10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89" marR="19389" marT="19389" marB="1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0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latin typeface="Latha"/>
                          <a:ea typeface="Times New Roman"/>
                          <a:cs typeface="Times New Roman"/>
                        </a:rPr>
                        <a:t>மஸ்</a:t>
                      </a:r>
                      <a:r>
                        <a:rPr lang="en-US" sz="1400" i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i="1">
                          <a:latin typeface="Latha"/>
                          <a:ea typeface="Times New Roman"/>
                          <a:cs typeface="Times New Roman"/>
                        </a:rPr>
                        <a:t>தசை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89" marR="19389" marT="19389" marB="1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inherit"/>
                          <a:ea typeface="Times New Roman"/>
                          <a:cs typeface="Times New Roman"/>
                        </a:rPr>
                        <a:t>9.974977889 × 10</a:t>
                      </a:r>
                      <a:r>
                        <a:rPr lang="en-US" sz="1400" baseline="30000">
                          <a:latin typeface="inherit"/>
                          <a:ea typeface="Times New Roman"/>
                          <a:cs typeface="Times New Roman"/>
                        </a:rPr>
                        <a:t> 9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89" marR="19389" marT="19389" marB="1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0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latin typeface="Latha"/>
                          <a:ea typeface="Times New Roman"/>
                          <a:cs typeface="Times New Roman"/>
                        </a:rPr>
                        <a:t>ராட்டஸ்</a:t>
                      </a:r>
                      <a:r>
                        <a:rPr lang="en-US" sz="1400" i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i="1">
                          <a:latin typeface="Latha"/>
                          <a:ea typeface="Times New Roman"/>
                          <a:cs typeface="Times New Roman"/>
                        </a:rPr>
                        <a:t>நோர்வெஜிகஸ்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89" marR="19389" marT="19389" marB="1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inherit"/>
                          <a:ea typeface="Times New Roman"/>
                          <a:cs typeface="Times New Roman"/>
                        </a:rPr>
                        <a:t>6.521253272 × 10</a:t>
                      </a:r>
                      <a:r>
                        <a:rPr lang="en-US" sz="1400" baseline="30000">
                          <a:latin typeface="inherit"/>
                          <a:ea typeface="Times New Roman"/>
                          <a:cs typeface="Times New Roman"/>
                        </a:rPr>
                        <a:t> 9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89" marR="19389" marT="19389" marB="1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0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latin typeface="Latha"/>
                          <a:ea typeface="Times New Roman"/>
                          <a:cs typeface="Times New Roman"/>
                        </a:rPr>
                        <a:t>போஸ்</a:t>
                      </a:r>
                      <a:r>
                        <a:rPr lang="en-US" sz="1400" i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i="1">
                          <a:latin typeface="Latha"/>
                          <a:ea typeface="Times New Roman"/>
                          <a:cs typeface="Times New Roman"/>
                        </a:rPr>
                        <a:t>டாரஸ்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89" marR="19389" marT="19389" marB="1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inherit"/>
                          <a:ea typeface="Times New Roman"/>
                          <a:cs typeface="Times New Roman"/>
                        </a:rPr>
                        <a:t>5.386258455 × 10</a:t>
                      </a:r>
                      <a:r>
                        <a:rPr lang="en-US" sz="1400" baseline="30000" dirty="0">
                          <a:latin typeface="inherit"/>
                          <a:ea typeface="Times New Roman"/>
                          <a:cs typeface="Times New Roman"/>
                        </a:rPr>
                        <a:t> 9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89" marR="19389" marT="19389" marB="1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1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latin typeface="Latha"/>
                          <a:ea typeface="Times New Roman"/>
                          <a:cs typeface="Times New Roman"/>
                        </a:rPr>
                        <a:t>ஜியா</a:t>
                      </a:r>
                      <a:r>
                        <a:rPr lang="en-US" sz="1400" i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i="1">
                          <a:latin typeface="Latha"/>
                          <a:ea typeface="Times New Roman"/>
                          <a:cs typeface="Times New Roman"/>
                        </a:rPr>
                        <a:t>மேஸ்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89" marR="19389" marT="19389" marB="1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inherit"/>
                          <a:ea typeface="Times New Roman"/>
                          <a:cs typeface="Times New Roman"/>
                        </a:rPr>
                        <a:t>5.062731057 × 10</a:t>
                      </a:r>
                      <a:r>
                        <a:rPr lang="en-US" sz="1400" baseline="30000">
                          <a:latin typeface="inherit"/>
                          <a:ea typeface="Times New Roman"/>
                          <a:cs typeface="Times New Roman"/>
                        </a:rPr>
                        <a:t> 9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89" marR="19389" marT="19389" marB="1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0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latin typeface="Latha"/>
                          <a:ea typeface="Times New Roman"/>
                          <a:cs typeface="Times New Roman"/>
                        </a:rPr>
                        <a:t>சுஸ்</a:t>
                      </a:r>
                      <a:r>
                        <a:rPr lang="en-US" sz="1400" i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i="1">
                          <a:latin typeface="Latha"/>
                          <a:ea typeface="Times New Roman"/>
                          <a:cs typeface="Times New Roman"/>
                        </a:rPr>
                        <a:t>ஸ்க்ரோபா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89" marR="19389" marT="19389" marB="1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inherit"/>
                          <a:ea typeface="Times New Roman"/>
                          <a:cs typeface="Times New Roman"/>
                        </a:rPr>
                        <a:t>4.88786186 × 10</a:t>
                      </a:r>
                      <a:r>
                        <a:rPr lang="en-US" sz="1400" baseline="30000">
                          <a:latin typeface="inherit"/>
                          <a:ea typeface="Times New Roman"/>
                          <a:cs typeface="Times New Roman"/>
                        </a:rPr>
                        <a:t> 9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89" marR="19389" marT="19389" marB="1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0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latin typeface="Latha"/>
                          <a:ea typeface="Times New Roman"/>
                          <a:cs typeface="Times New Roman"/>
                        </a:rPr>
                        <a:t>டானியோ</a:t>
                      </a:r>
                      <a:r>
                        <a:rPr lang="en-US" sz="1400" i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i="1">
                          <a:latin typeface="Latha"/>
                          <a:ea typeface="Times New Roman"/>
                          <a:cs typeface="Times New Roman"/>
                        </a:rPr>
                        <a:t>ரியோ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89" marR="19389" marT="19389" marB="1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inherit"/>
                          <a:ea typeface="Times New Roman"/>
                          <a:cs typeface="Times New Roman"/>
                        </a:rPr>
                        <a:t>3.120857462 × 10</a:t>
                      </a:r>
                      <a:r>
                        <a:rPr lang="en-US" sz="1400" baseline="30000" dirty="0">
                          <a:latin typeface="inherit"/>
                          <a:ea typeface="Times New Roman"/>
                          <a:cs typeface="Times New Roman"/>
                        </a:rPr>
                        <a:t> 9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89" marR="19389" marT="19389" marB="1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0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latin typeface="Latha"/>
                          <a:ea typeface="Times New Roman"/>
                          <a:cs typeface="Times New Roman"/>
                        </a:rPr>
                        <a:t>ஸ்ட்ராங்கிலோசென்ட்ரோடஸ்</a:t>
                      </a:r>
                      <a:r>
                        <a:rPr lang="en-US" sz="1400" i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i="1">
                          <a:latin typeface="Latha"/>
                          <a:ea typeface="Times New Roman"/>
                          <a:cs typeface="Times New Roman"/>
                        </a:rPr>
                        <a:t>பர்புரட்டஸ்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89" marR="19389" marT="19389" marB="1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inherit"/>
                          <a:ea typeface="Times New Roman"/>
                          <a:cs typeface="Times New Roman"/>
                        </a:rPr>
                        <a:t>1.435236534 × 10</a:t>
                      </a:r>
                      <a:r>
                        <a:rPr lang="en-US" sz="1400" baseline="30000">
                          <a:latin typeface="inherit"/>
                          <a:ea typeface="Times New Roman"/>
                          <a:cs typeface="Times New Roman"/>
                        </a:rPr>
                        <a:t> 9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89" marR="19389" marT="19389" marB="1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0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latin typeface="Latha"/>
                          <a:ea typeface="Times New Roman"/>
                          <a:cs typeface="Times New Roman"/>
                        </a:rPr>
                        <a:t>மக்காக்கா</a:t>
                      </a:r>
                      <a:r>
                        <a:rPr lang="en-US" sz="1400" i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i="1">
                          <a:latin typeface="Latha"/>
                          <a:ea typeface="Times New Roman"/>
                          <a:cs typeface="Times New Roman"/>
                        </a:rPr>
                        <a:t>முலாட்டா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89" marR="19389" marT="19389" marB="1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inherit"/>
                          <a:ea typeface="Times New Roman"/>
                          <a:cs typeface="Times New Roman"/>
                        </a:rPr>
                        <a:t>1.256203101 × 10</a:t>
                      </a:r>
                      <a:r>
                        <a:rPr lang="en-US" sz="1400" baseline="30000">
                          <a:latin typeface="inherit"/>
                          <a:ea typeface="Times New Roman"/>
                          <a:cs typeface="Times New Roman"/>
                        </a:rPr>
                        <a:t> 9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89" marR="19389" marT="19389" marB="1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0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latin typeface="Latha"/>
                          <a:ea typeface="Times New Roman"/>
                          <a:cs typeface="Times New Roman"/>
                        </a:rPr>
                        <a:t>ஒரிசா</a:t>
                      </a:r>
                      <a:r>
                        <a:rPr lang="en-US" sz="1400" i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i="1">
                          <a:latin typeface="Latha"/>
                          <a:ea typeface="Times New Roman"/>
                          <a:cs typeface="Times New Roman"/>
                        </a:rPr>
                        <a:t>சாடிவா</a:t>
                      </a:r>
                      <a:r>
                        <a:rPr lang="en-US" sz="1400" i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i="1">
                          <a:latin typeface="Latha"/>
                          <a:ea typeface="Times New Roman"/>
                          <a:cs typeface="Times New Roman"/>
                        </a:rPr>
                        <a:t>ஜபோனிகா</a:t>
                      </a:r>
                      <a:r>
                        <a:rPr lang="en-US" sz="1400" i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i="1">
                          <a:latin typeface="Latha"/>
                          <a:ea typeface="Times New Roman"/>
                          <a:cs typeface="Times New Roman"/>
                        </a:rPr>
                        <a:t>குழு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89" marR="19389" marT="19389" marB="1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inherit"/>
                          <a:ea typeface="Times New Roman"/>
                          <a:cs typeface="Times New Roman"/>
                        </a:rPr>
                        <a:t>1.255686573 × 10</a:t>
                      </a:r>
                      <a:r>
                        <a:rPr lang="en-US" sz="1400" baseline="30000">
                          <a:latin typeface="inherit"/>
                          <a:ea typeface="Times New Roman"/>
                          <a:cs typeface="Times New Roman"/>
                        </a:rPr>
                        <a:t> 9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89" marR="19389" marT="19389" marB="1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0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latin typeface="Latha"/>
                          <a:ea typeface="Times New Roman"/>
                          <a:cs typeface="Times New Roman"/>
                        </a:rPr>
                        <a:t>நிக்கோட்டியானா</a:t>
                      </a:r>
                      <a:r>
                        <a:rPr lang="en-US" sz="1400" i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i="1">
                          <a:latin typeface="Latha"/>
                          <a:ea typeface="Times New Roman"/>
                          <a:cs typeface="Times New Roman"/>
                        </a:rPr>
                        <a:t>தபாகம்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89" marR="19389" marT="19389" marB="1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inherit"/>
                          <a:ea typeface="Times New Roman"/>
                          <a:cs typeface="Times New Roman"/>
                        </a:rPr>
                        <a:t>1.197357811 × 10</a:t>
                      </a:r>
                      <a:r>
                        <a:rPr lang="en-US" sz="1400" baseline="30000" dirty="0">
                          <a:latin typeface="inherit"/>
                          <a:ea typeface="Times New Roman"/>
                          <a:cs typeface="Times New Roman"/>
                        </a:rPr>
                        <a:t> 9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89" marR="19389" marT="19389" marB="1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0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latin typeface="Latha"/>
                          <a:ea typeface="Times New Roman"/>
                          <a:cs typeface="Times New Roman"/>
                        </a:rPr>
                        <a:t>ஜெனோபஸ்</a:t>
                      </a:r>
                      <a:r>
                        <a:rPr lang="en-US" sz="1400" i="1"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US" sz="1400" i="1">
                          <a:latin typeface="Latha"/>
                          <a:ea typeface="Times New Roman"/>
                          <a:cs typeface="Times New Roman"/>
                        </a:rPr>
                        <a:t>சிலுரானா</a:t>
                      </a:r>
                      <a:r>
                        <a:rPr lang="en-US" sz="1400" i="1">
                          <a:latin typeface="Times New Roman"/>
                          <a:ea typeface="Times New Roman"/>
                          <a:cs typeface="Times New Roman"/>
                        </a:rPr>
                        <a:t>) </a:t>
                      </a:r>
                      <a:r>
                        <a:rPr lang="en-US" sz="1400" i="1">
                          <a:latin typeface="Latha"/>
                          <a:ea typeface="Times New Roman"/>
                          <a:cs typeface="Times New Roman"/>
                        </a:rPr>
                        <a:t>வெப்பமண்டல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89" marR="19389" marT="19389" marB="1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inherit"/>
                          <a:ea typeface="Times New Roman"/>
                          <a:cs typeface="Times New Roman"/>
                        </a:rPr>
                        <a:t>1.249938611 × 10</a:t>
                      </a:r>
                      <a:r>
                        <a:rPr lang="en-US" sz="1400" baseline="30000" dirty="0">
                          <a:latin typeface="inherit"/>
                          <a:ea typeface="Times New Roman"/>
                          <a:cs typeface="Times New Roman"/>
                        </a:rPr>
                        <a:t> 9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89" marR="19389" marT="19389" marB="1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0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latin typeface="Latha"/>
                          <a:ea typeface="Times New Roman"/>
                          <a:cs typeface="Times New Roman"/>
                        </a:rPr>
                        <a:t>டிரோசோபிலா</a:t>
                      </a:r>
                      <a:r>
                        <a:rPr lang="en-US" sz="1400" i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i="1">
                          <a:latin typeface="Latha"/>
                          <a:ea typeface="Times New Roman"/>
                          <a:cs typeface="Times New Roman"/>
                        </a:rPr>
                        <a:t>மெலனோகாஸ்டர்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89" marR="19389" marT="19389" marB="1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inherit"/>
                          <a:ea typeface="Times New Roman"/>
                          <a:cs typeface="Times New Roman"/>
                        </a:rPr>
                        <a:t>1.11996522 × 10</a:t>
                      </a:r>
                      <a:r>
                        <a:rPr lang="en-US" sz="1400" baseline="30000">
                          <a:latin typeface="inherit"/>
                          <a:ea typeface="Times New Roman"/>
                          <a:cs typeface="Times New Roman"/>
                        </a:rPr>
                        <a:t> 9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89" marR="19389" marT="19389" marB="1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0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latin typeface="Latha"/>
                          <a:ea typeface="Times New Roman"/>
                          <a:cs typeface="Times New Roman"/>
                        </a:rPr>
                        <a:t>பான்</a:t>
                      </a:r>
                      <a:r>
                        <a:rPr lang="en-US" sz="1400" i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i="1">
                          <a:latin typeface="Latha"/>
                          <a:ea typeface="Times New Roman"/>
                          <a:cs typeface="Times New Roman"/>
                        </a:rPr>
                        <a:t>ட்ரோக்ளோடைட்டுகள்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89" marR="19389" marT="19389" marB="1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inherit"/>
                          <a:ea typeface="Times New Roman"/>
                          <a:cs typeface="Times New Roman"/>
                        </a:rPr>
                        <a:t>1.008323292 × 10</a:t>
                      </a:r>
                      <a:r>
                        <a:rPr lang="en-US" sz="1400" baseline="30000">
                          <a:latin typeface="inherit"/>
                          <a:ea typeface="Times New Roman"/>
                          <a:cs typeface="Times New Roman"/>
                        </a:rPr>
                        <a:t> 9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89" marR="19389" marT="19389" marB="1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0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latin typeface="Latha"/>
                          <a:ea typeface="Times New Roman"/>
                          <a:cs typeface="Times New Roman"/>
                        </a:rPr>
                        <a:t>அரபிடோப்சிஸ்</a:t>
                      </a:r>
                      <a:r>
                        <a:rPr lang="en-US" sz="1400" i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i="1">
                          <a:latin typeface="Latha"/>
                          <a:ea typeface="Times New Roman"/>
                          <a:cs typeface="Times New Roman"/>
                        </a:rPr>
                        <a:t>தலியானா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89" marR="19389" marT="19389" marB="1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inherit"/>
                          <a:ea typeface="Times New Roman"/>
                          <a:cs typeface="Times New Roman"/>
                        </a:rPr>
                        <a:t>1.144226616 × 10</a:t>
                      </a:r>
                      <a:r>
                        <a:rPr lang="en-US" sz="1400" baseline="30000">
                          <a:latin typeface="inherit"/>
                          <a:ea typeface="Times New Roman"/>
                          <a:cs typeface="Times New Roman"/>
                        </a:rPr>
                        <a:t> 9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89" marR="19389" marT="19389" marB="1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5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89" marR="19389" marT="19389" marB="1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89" marR="19389" marT="19389" marB="1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5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89" marR="19389" marT="19389" marB="1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89" marR="19389" marT="19389" marB="1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5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89" marR="19389" marT="19389" marB="1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89" marR="19389" marT="19389" marB="1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5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89" marR="19389" marT="19389" marB="1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89" marR="19389" marT="19389" marB="1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5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89" marR="19389" marT="19389" marB="1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389" marR="19389" marT="19389" marB="1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838200"/>
            <a:ext cx="9144000" cy="7140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	</a:t>
            </a:r>
            <a:r>
              <a:rPr lang="en-US" sz="2000" b="1" dirty="0" smtClean="0">
                <a:latin typeface="Latha" pitchFamily="34" charset="0"/>
                <a:ea typeface="Times New Roman" pitchFamily="18" charset="0"/>
                <a:cs typeface="Latha" pitchFamily="34" charset="0"/>
              </a:rPr>
              <a:t>	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ஜப்பானின்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டி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என்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ஏ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தரவு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வங்கி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atha" pitchFamily="34" charset="0"/>
                <a:ea typeface="Times New Roman" pitchFamily="18" charset="0"/>
                <a:cs typeface="Latha" pitchFamily="34" charset="0"/>
              </a:rPr>
              <a:t> (DDBJ)</a:t>
            </a:r>
            <a:r>
              <a:rPr lang="en-US" sz="2000" b="1" dirty="0" smtClean="0"/>
              <a:t> </a:t>
            </a:r>
            <a:endParaRPr lang="en-US" sz="2000" b="1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b="1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err="1" smtClean="0"/>
              <a:t>ஜப்பானின்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டிஎன்ஏ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தரவு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வங்கி</a:t>
            </a:r>
            <a:r>
              <a:rPr lang="en-US" sz="2000" b="1" dirty="0" smtClean="0"/>
              <a:t>  </a:t>
            </a:r>
            <a:r>
              <a:rPr lang="en-US" sz="2000" b="1" dirty="0" err="1" smtClean="0"/>
              <a:t>ஜப்பானில்</a:t>
            </a:r>
            <a:r>
              <a:rPr lang="en-US" sz="2000" b="1" dirty="0" smtClean="0"/>
              <a:t> </a:t>
            </a:r>
            <a:r>
              <a:rPr lang="en-US" sz="2000" dirty="0" smtClean="0"/>
              <a:t> ( </a:t>
            </a:r>
            <a:r>
              <a:rPr lang="en-US" sz="2000" b="1" dirty="0" smtClean="0"/>
              <a:t>DDBJ</a:t>
            </a:r>
            <a:r>
              <a:rPr lang="en-US" sz="2000" dirty="0" smtClean="0"/>
              <a:t> ) </a:t>
            </a:r>
            <a:r>
              <a:rPr lang="en-US" sz="2000" dirty="0" err="1" smtClean="0"/>
              <a:t>உள்ளது</a:t>
            </a:r>
            <a:r>
              <a:rPr lang="en-US" sz="2000" dirty="0" smtClean="0"/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/>
              <a:t> </a:t>
            </a:r>
            <a:r>
              <a:rPr lang="en-US" sz="2000" u="sng" dirty="0" err="1" smtClean="0"/>
              <a:t>உயிரியல்</a:t>
            </a:r>
            <a:r>
              <a:rPr lang="en-US" sz="2000" u="sng" dirty="0" smtClean="0"/>
              <a:t> </a:t>
            </a:r>
            <a:r>
              <a:rPr lang="en-US" sz="2000" u="sng" dirty="0" err="1" smtClean="0"/>
              <a:t>தகவல்</a:t>
            </a:r>
            <a:r>
              <a:rPr lang="en-US" sz="2000" dirty="0" smtClean="0"/>
              <a:t> DNA </a:t>
            </a:r>
            <a:r>
              <a:rPr lang="en-US" sz="2000" dirty="0" err="1" smtClean="0"/>
              <a:t>வரிசைகள்</a:t>
            </a:r>
            <a:r>
              <a:rPr lang="en-US" sz="2000" dirty="0" smtClean="0"/>
              <a:t> </a:t>
            </a:r>
            <a:r>
              <a:rPr lang="en-US" sz="2000" dirty="0" err="1" smtClean="0"/>
              <a:t>சேகரிக்கிறது</a:t>
            </a:r>
            <a:r>
              <a:rPr lang="en-US" sz="2000" dirty="0" smtClean="0"/>
              <a:t> </a:t>
            </a:r>
            <a:r>
              <a:rPr lang="en-US" sz="2000" dirty="0" err="1" smtClean="0"/>
              <a:t>என்று</a:t>
            </a:r>
            <a:r>
              <a:rPr lang="en-US" sz="2000" dirty="0" smtClean="0"/>
              <a:t>. </a:t>
            </a:r>
            <a:endParaRPr lang="en-US" sz="2000" u="sng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u="sng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/>
              <a:t>இது</a:t>
            </a:r>
            <a:r>
              <a:rPr lang="en-US" sz="2000" dirty="0" smtClean="0"/>
              <a:t> </a:t>
            </a:r>
            <a:r>
              <a:rPr lang="en-US" sz="2000" dirty="0" err="1" smtClean="0"/>
              <a:t>ஜப்பானின்</a:t>
            </a:r>
            <a:r>
              <a:rPr lang="en-US" sz="2000" dirty="0" smtClean="0"/>
              <a:t> </a:t>
            </a:r>
            <a:r>
              <a:rPr lang="en-US" sz="2000" u="sng" dirty="0" err="1" smtClean="0"/>
              <a:t>ஷிஜுயோகா</a:t>
            </a:r>
            <a:r>
              <a:rPr lang="en-US" sz="2000" u="sng" dirty="0" smtClean="0"/>
              <a:t> </a:t>
            </a:r>
            <a:r>
              <a:rPr lang="en-US" sz="2000" u="sng" dirty="0" err="1" smtClean="0"/>
              <a:t>மாகாணத்தில்</a:t>
            </a:r>
            <a:r>
              <a:rPr lang="en-US" sz="2000" dirty="0" err="1" smtClean="0"/>
              <a:t>உள்ள</a:t>
            </a:r>
            <a:r>
              <a:rPr lang="en-US" sz="2000" dirty="0" smtClean="0"/>
              <a:t> </a:t>
            </a:r>
            <a:r>
              <a:rPr lang="en-US" sz="2000" u="sng" dirty="0" smtClean="0"/>
              <a:t>தேசிய </a:t>
            </a:r>
            <a:r>
              <a:rPr lang="en-US" sz="2000" u="sng" dirty="0" err="1" smtClean="0"/>
              <a:t>மரபியல்</a:t>
            </a:r>
            <a:r>
              <a:rPr lang="en-US" sz="2000" u="sng" dirty="0" smtClean="0"/>
              <a:t> </a:t>
            </a:r>
            <a:r>
              <a:rPr lang="en-US" sz="2000" u="sng" dirty="0" err="1" smtClean="0"/>
              <a:t>நிறுவனத்தில்</a:t>
            </a:r>
            <a:r>
              <a:rPr lang="en-US" sz="2000" dirty="0" smtClean="0"/>
              <a:t>(</a:t>
            </a:r>
            <a:r>
              <a:rPr lang="en-US" sz="2000" dirty="0" err="1" smtClean="0"/>
              <a:t>என்ஐஜி</a:t>
            </a:r>
            <a:r>
              <a:rPr lang="en-US" sz="2000" dirty="0" smtClean="0"/>
              <a:t>) </a:t>
            </a:r>
            <a:r>
              <a:rPr lang="en-US" sz="2000" dirty="0" err="1" smtClean="0"/>
              <a:t>அமைந்துள்ளது</a:t>
            </a:r>
            <a:r>
              <a:rPr lang="en-US" sz="2000" dirty="0" smtClean="0"/>
              <a:t>. </a:t>
            </a:r>
            <a:endParaRPr lang="en-US" sz="2000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/>
              <a:t>இது</a:t>
            </a:r>
            <a:r>
              <a:rPr lang="en-US" sz="2000" dirty="0" smtClean="0"/>
              <a:t> </a:t>
            </a:r>
            <a:r>
              <a:rPr lang="en-US" sz="2000" u="sng" dirty="0" err="1" smtClean="0"/>
              <a:t>சர்வதேச</a:t>
            </a:r>
            <a:r>
              <a:rPr lang="en-US" sz="2000" u="sng" dirty="0" smtClean="0"/>
              <a:t> </a:t>
            </a:r>
            <a:r>
              <a:rPr lang="en-US" sz="2000" u="sng" dirty="0" err="1" smtClean="0"/>
              <a:t>நியூக்ளியோடைடு</a:t>
            </a:r>
            <a:r>
              <a:rPr lang="en-US" sz="2000" u="sng" dirty="0" smtClean="0"/>
              <a:t> வரிசை </a:t>
            </a:r>
            <a:r>
              <a:rPr lang="en-US" sz="2000" u="sng" dirty="0" err="1" smtClean="0"/>
              <a:t>தரவுத்தள</a:t>
            </a:r>
            <a:r>
              <a:rPr lang="en-US" sz="2000" u="sng" dirty="0" smtClean="0"/>
              <a:t> </a:t>
            </a:r>
            <a:r>
              <a:rPr lang="en-US" sz="2000" u="sng" dirty="0" err="1" smtClean="0"/>
              <a:t>ஒத்துழைப்பு</a:t>
            </a:r>
            <a:r>
              <a:rPr lang="en-US" sz="2000" u="sng" dirty="0" smtClean="0"/>
              <a:t> </a:t>
            </a:r>
            <a:r>
              <a:rPr lang="en-US" sz="2000" dirty="0" smtClean="0"/>
              <a:t>அல்லது</a:t>
            </a:r>
            <a:r>
              <a:rPr lang="en-US" sz="2000" dirty="0" smtClean="0"/>
              <a:t> </a:t>
            </a:r>
            <a:r>
              <a:rPr lang="en-US" sz="2000" u="sng" dirty="0" err="1" smtClean="0"/>
              <a:t>ஐ.என்.எஸ்.டி.சியின்</a:t>
            </a:r>
            <a:r>
              <a:rPr lang="en-US" sz="2000" u="sng" dirty="0" smtClean="0"/>
              <a:t> </a:t>
            </a:r>
            <a:r>
              <a:rPr lang="en-US" sz="2000" u="sng" dirty="0" err="1" smtClean="0"/>
              <a:t>உறுப்பினராகவும்</a:t>
            </a:r>
            <a:r>
              <a:rPr lang="en-US" sz="2000" u="sng" dirty="0" smtClean="0"/>
              <a:t> </a:t>
            </a:r>
            <a:r>
              <a:rPr lang="en-US" sz="2000" u="sng" dirty="0" err="1" smtClean="0"/>
              <a:t>உள்ளது</a:t>
            </a:r>
            <a:r>
              <a:rPr lang="en-US" sz="2000" dirty="0" smtClean="0"/>
              <a:t> </a:t>
            </a:r>
            <a:r>
              <a:rPr lang="en-US" sz="2000" dirty="0" smtClean="0"/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/>
              <a:t> இது  </a:t>
            </a:r>
            <a:r>
              <a:rPr lang="en-US" sz="2000" u="sng" dirty="0" err="1" smtClean="0"/>
              <a:t>ஐரோப்பிய</a:t>
            </a:r>
            <a:r>
              <a:rPr lang="en-US" sz="2000" u="sng" dirty="0" smtClean="0"/>
              <a:t> </a:t>
            </a:r>
            <a:r>
              <a:rPr lang="en-US" sz="2000" u="sng" dirty="0" err="1" smtClean="0"/>
              <a:t>மூலக்கூறு</a:t>
            </a:r>
            <a:r>
              <a:rPr lang="en-US" sz="2000" u="sng" dirty="0" smtClean="0"/>
              <a:t> </a:t>
            </a:r>
            <a:r>
              <a:rPr lang="en-US" sz="2000" u="sng" dirty="0" err="1" smtClean="0"/>
              <a:t>உயிரியல்</a:t>
            </a:r>
            <a:r>
              <a:rPr lang="en-US" sz="2000" u="sng" dirty="0" smtClean="0"/>
              <a:t> </a:t>
            </a:r>
            <a:r>
              <a:rPr lang="en-US" sz="2000" u="sng" dirty="0" err="1" smtClean="0"/>
              <a:t>ஆய்வுக்கூடம்</a:t>
            </a:r>
            <a:r>
              <a:rPr lang="en-US" sz="2000" u="sng" dirty="0" smtClean="0"/>
              <a:t> ,</a:t>
            </a:r>
            <a:r>
              <a:rPr lang="en-US" sz="2000" dirty="0" smtClean="0"/>
              <a:t> </a:t>
            </a:r>
            <a:r>
              <a:rPr lang="en-US" sz="2000" u="sng" dirty="0" err="1" smtClean="0"/>
              <a:t>ஐரோப்பிய</a:t>
            </a:r>
            <a:r>
              <a:rPr lang="en-US" sz="2000" u="sng" dirty="0" smtClean="0"/>
              <a:t> </a:t>
            </a:r>
            <a:r>
              <a:rPr lang="en-US" sz="2000" u="sng" dirty="0" err="1" smtClean="0"/>
              <a:t>உயிர்</a:t>
            </a:r>
            <a:r>
              <a:rPr lang="en-US" sz="2000" u="sng" dirty="0" smtClean="0"/>
              <a:t> </a:t>
            </a:r>
            <a:r>
              <a:rPr lang="en-US" sz="2000" u="sng" dirty="0" err="1" smtClean="0"/>
              <a:t>தகவலியல்</a:t>
            </a:r>
            <a:r>
              <a:rPr lang="en-US" sz="2000" u="sng" dirty="0" smtClean="0"/>
              <a:t> </a:t>
            </a:r>
            <a:r>
              <a:rPr lang="en-US" sz="2000" u="sng" dirty="0" err="1" smtClean="0"/>
              <a:t>நிறுவனம்</a:t>
            </a:r>
            <a:r>
              <a:rPr lang="en-US" sz="2000" u="sng" dirty="0" smtClean="0"/>
              <a:t> </a:t>
            </a:r>
            <a:r>
              <a:rPr lang="en-US" sz="2000" dirty="0" smtClean="0"/>
              <a:t>மற்றும்</a:t>
            </a:r>
            <a:r>
              <a:rPr lang="en-US" sz="2000" dirty="0" smtClean="0"/>
              <a:t> </a:t>
            </a:r>
            <a:r>
              <a:rPr lang="en-US" sz="2000" u="sng" dirty="0" err="1" smtClean="0"/>
              <a:t>ஜீன்வங்கி</a:t>
            </a:r>
            <a:r>
              <a:rPr lang="en-US" sz="2000" u="sng" dirty="0" smtClean="0"/>
              <a:t> </a:t>
            </a:r>
            <a:r>
              <a:rPr lang="en-US" sz="2000" u="sng" dirty="0" smtClean="0"/>
              <a:t>மற்றும்</a:t>
            </a:r>
            <a:r>
              <a:rPr lang="en-US" sz="2000" dirty="0" smtClean="0"/>
              <a:t> </a:t>
            </a:r>
            <a:r>
              <a:rPr lang="en-US" sz="2000" u="sng" dirty="0" err="1" smtClean="0"/>
              <a:t>பயோடெக்னாலஜி</a:t>
            </a:r>
            <a:r>
              <a:rPr lang="en-US" sz="2000" u="sng" dirty="0" smtClean="0"/>
              <a:t> தகவலுக்கான தேசிய </a:t>
            </a:r>
            <a:r>
              <a:rPr lang="en-US" sz="2000" u="sng" dirty="0" smtClean="0"/>
              <a:t>மையம்  </a:t>
            </a:r>
            <a:r>
              <a:rPr lang="en-US" sz="2000" u="sng" dirty="0" err="1" smtClean="0"/>
              <a:t>மணிக்கு</a:t>
            </a:r>
            <a:r>
              <a:rPr lang="en-US" sz="2000" u="sng" dirty="0" smtClean="0"/>
              <a:t> </a:t>
            </a:r>
            <a:r>
              <a:rPr lang="en-US" sz="2000" dirty="0" smtClean="0"/>
              <a:t>ஒரு </a:t>
            </a:r>
            <a:r>
              <a:rPr lang="en-US" sz="2000" dirty="0" err="1" smtClean="0"/>
              <a:t>முறை</a:t>
            </a:r>
            <a:r>
              <a:rPr lang="en-US" sz="2000" dirty="0" smtClean="0"/>
              <a:t> </a:t>
            </a:r>
            <a:r>
              <a:rPr lang="en-US" sz="2000" dirty="0" err="1" smtClean="0"/>
              <a:t>தினசரி</a:t>
            </a:r>
            <a:r>
              <a:rPr lang="en-US" sz="2000" dirty="0" smtClean="0"/>
              <a:t> </a:t>
            </a:r>
            <a:r>
              <a:rPr lang="en-US" sz="2000" dirty="0" err="1" smtClean="0"/>
              <a:t>அடிப்படையில்</a:t>
            </a:r>
            <a:r>
              <a:rPr lang="en-US" sz="2000" dirty="0" smtClean="0"/>
              <a:t> </a:t>
            </a:r>
            <a:r>
              <a:rPr lang="en-US" sz="2000" dirty="0" err="1" smtClean="0"/>
              <a:t>அதன்</a:t>
            </a:r>
            <a:r>
              <a:rPr lang="en-US" sz="2000" dirty="0" smtClean="0"/>
              <a:t> </a:t>
            </a:r>
            <a:r>
              <a:rPr lang="en-US" sz="2000" dirty="0" err="1" smtClean="0"/>
              <a:t>தரவுகளை</a:t>
            </a:r>
            <a:r>
              <a:rPr lang="en-US" sz="2000" dirty="0" smtClean="0"/>
              <a:t>  </a:t>
            </a:r>
            <a:r>
              <a:rPr lang="en-US" sz="2000" dirty="0" err="1" smtClean="0"/>
              <a:t>பரிமாறிக்கொள்ளும்</a:t>
            </a:r>
            <a:r>
              <a:rPr lang="en-US" sz="2000" dirty="0" smtClean="0"/>
              <a:t>.</a:t>
            </a:r>
            <a:r>
              <a:rPr lang="en-US" sz="2000" dirty="0" smtClean="0"/>
              <a:t> </a:t>
            </a:r>
            <a:r>
              <a:rPr lang="en-US" sz="2000" dirty="0" err="1" smtClean="0"/>
              <a:t>எனவே</a:t>
            </a:r>
            <a:r>
              <a:rPr lang="en-US" sz="2000" dirty="0" smtClean="0"/>
              <a:t> </a:t>
            </a:r>
            <a:r>
              <a:rPr lang="en-US" sz="2000" dirty="0" err="1" smtClean="0"/>
              <a:t>இந்த</a:t>
            </a:r>
            <a:r>
              <a:rPr lang="en-US" sz="2000" dirty="0" smtClean="0"/>
              <a:t> </a:t>
            </a:r>
            <a:r>
              <a:rPr lang="en-US" sz="2000" dirty="0" err="1" smtClean="0"/>
              <a:t>மூன்று</a:t>
            </a:r>
            <a:r>
              <a:rPr lang="en-US" sz="2000" dirty="0" smtClean="0"/>
              <a:t> </a:t>
            </a:r>
            <a:r>
              <a:rPr lang="en-US" sz="2000" dirty="0" err="1" smtClean="0"/>
              <a:t>தரவுத்தளங்களும்</a:t>
            </a:r>
            <a:r>
              <a:rPr lang="en-US" sz="2000" dirty="0" smtClean="0"/>
              <a:t> </a:t>
            </a:r>
            <a:r>
              <a:rPr lang="en-US" sz="2000" dirty="0" err="1" smtClean="0"/>
              <a:t>எந்த</a:t>
            </a:r>
            <a:r>
              <a:rPr lang="en-US" sz="2000" dirty="0" smtClean="0"/>
              <a:t> </a:t>
            </a:r>
            <a:r>
              <a:rPr lang="en-US" sz="2000" dirty="0" err="1" smtClean="0"/>
              <a:t>நேரத்திலும்</a:t>
            </a:r>
            <a:r>
              <a:rPr lang="en-US" sz="2000" dirty="0" smtClean="0"/>
              <a:t> </a:t>
            </a:r>
            <a:r>
              <a:rPr lang="en-US" sz="2000" dirty="0" err="1" smtClean="0"/>
              <a:t>ஒரே</a:t>
            </a:r>
            <a:r>
              <a:rPr lang="en-US" sz="2000" dirty="0" smtClean="0"/>
              <a:t> </a:t>
            </a:r>
            <a:r>
              <a:rPr lang="en-US" sz="2000" dirty="0" err="1" smtClean="0"/>
              <a:t>தரவைக்</a:t>
            </a:r>
            <a:r>
              <a:rPr lang="en-US" sz="2000" dirty="0" smtClean="0"/>
              <a:t> </a:t>
            </a:r>
            <a:r>
              <a:rPr lang="en-US" sz="2000" dirty="0" err="1" smtClean="0"/>
              <a:t>கொண்டிருக்கின்றன</a:t>
            </a:r>
            <a:r>
              <a:rPr lang="en-US" sz="2000" dirty="0" smtClean="0"/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atha" pitchFamily="34" charset="0"/>
              <a:ea typeface="Times New Roman" pitchFamily="18" charset="0"/>
              <a:cs typeface="Lath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1" dirty="0" smtClean="0">
              <a:latin typeface="Latha" pitchFamily="34" charset="0"/>
              <a:cs typeface="Lath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atha" pitchFamily="34" charset="0"/>
              <a:cs typeface="Lath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1" dirty="0" smtClean="0">
              <a:latin typeface="Latha" pitchFamily="34" charset="0"/>
              <a:cs typeface="Lath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117</TotalTime>
  <Words>132</Words>
  <Application>Microsoft Office PowerPoint</Application>
  <PresentationFormat>On-screen Show (4:3)</PresentationFormat>
  <Paragraphs>114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உயிர்தகவலியல் தரவுதளங்கள் </vt:lpstr>
      <vt:lpstr>உயிர்தகவலியல் என்றால் என்ன ?</vt:lpstr>
      <vt:lpstr>       பயோடெக்னாலஜி தகவலுக்கான தேசிய மையம் ( NATIONAL CENTER FOR BIOTECHNOLOGY INFORMATION) = NCBI 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உயிர்தகவலியல் தரவுதளங்கள் </dc:title>
  <dc:creator>User</dc:creator>
  <cp:lastModifiedBy>User</cp:lastModifiedBy>
  <cp:revision>37</cp:revision>
  <dcterms:created xsi:type="dcterms:W3CDTF">2006-08-16T00:00:00Z</dcterms:created>
  <dcterms:modified xsi:type="dcterms:W3CDTF">2020-08-19T02:23:38Z</dcterms:modified>
</cp:coreProperties>
</file>